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1666666666666664E-2"/>
          <c:y val="0.1369614269420511"/>
          <c:w val="0.94907407407407407"/>
          <c:h val="0.699007311586051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высшее</c:v>
                </c:pt>
                <c:pt idx="1">
                  <c:v>ср.спец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</c:v>
                </c:pt>
                <c:pt idx="1">
                  <c:v>3.2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317384806065909"/>
          <c:y val="0.84336782509516151"/>
          <c:w val="0.21680026975794692"/>
          <c:h val="5.8900935812342826E-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925925925925923E-2"/>
          <c:y val="0.1384920634920635"/>
          <c:w val="0.94907407407407407"/>
          <c:h val="0.705375265591800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Категорийность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1 категория</c:v>
                </c:pt>
                <c:pt idx="1">
                  <c:v>без категории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Лист1!$A$2:$A$8</c:f>
              <c:strCache>
                <c:ptCount val="7"/>
                <c:pt idx="0">
                  <c:v>2 класс</c:v>
                </c:pt>
                <c:pt idx="1">
                  <c:v>3 класс</c:v>
                </c:pt>
                <c:pt idx="2">
                  <c:v>4 класс</c:v>
                </c:pt>
                <c:pt idx="3">
                  <c:v>5 класс</c:v>
                </c:pt>
                <c:pt idx="4">
                  <c:v>6 класс</c:v>
                </c:pt>
                <c:pt idx="5">
                  <c:v>8 класс</c:v>
                </c:pt>
                <c:pt idx="6">
                  <c:v>9 класс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Лист1!$A$2:$A$8</c:f>
              <c:strCache>
                <c:ptCount val="7"/>
                <c:pt idx="0">
                  <c:v>2 класс</c:v>
                </c:pt>
                <c:pt idx="1">
                  <c:v>3 класс</c:v>
                </c:pt>
                <c:pt idx="2">
                  <c:v>4 класс</c:v>
                </c:pt>
                <c:pt idx="3">
                  <c:v>5 класс</c:v>
                </c:pt>
                <c:pt idx="4">
                  <c:v>6 класс</c:v>
                </c:pt>
                <c:pt idx="5">
                  <c:v>8 класс</c:v>
                </c:pt>
                <c:pt idx="6">
                  <c:v>9 класс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75</c:v>
                </c:pt>
                <c:pt idx="1">
                  <c:v>100</c:v>
                </c:pt>
                <c:pt idx="2">
                  <c:v>40</c:v>
                </c:pt>
                <c:pt idx="3">
                  <c:v>100</c:v>
                </c:pt>
                <c:pt idx="4">
                  <c:v>0</c:v>
                </c:pt>
                <c:pt idx="5">
                  <c:v>40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326873120"/>
        <c:axId val="-326866592"/>
        <c:axId val="0"/>
      </c:bar3DChart>
      <c:catAx>
        <c:axId val="-32687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326866592"/>
        <c:crosses val="autoZero"/>
        <c:auto val="1"/>
        <c:lblAlgn val="ctr"/>
        <c:lblOffset val="100"/>
        <c:noMultiLvlLbl val="0"/>
      </c:catAx>
      <c:valAx>
        <c:axId val="-32686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32687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96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508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538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72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7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72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316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932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242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59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1916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62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923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301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296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67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1CEEA-06E9-462F-A468-30A11543A0FE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A636DC-5686-41F1-B52C-95085213B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99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rech.Alx@tatar.r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037230"/>
            <a:ext cx="7766936" cy="1241946"/>
          </a:xfrm>
        </p:spPr>
        <p:txBody>
          <a:bodyPr/>
          <a:lstStyle/>
          <a:p>
            <a:pPr algn="ctr"/>
            <a:r>
              <a:rPr lang="ru-RU" dirty="0" smtClean="0"/>
              <a:t>МБОУ </a:t>
            </a:r>
            <a:r>
              <a:rPr lang="ru-RU" dirty="0" err="1" smtClean="0"/>
              <a:t>Реченская</a:t>
            </a:r>
            <a:r>
              <a:rPr lang="ru-RU" dirty="0" smtClean="0"/>
              <a:t> ООШ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3098043"/>
            <a:ext cx="7766936" cy="2049690"/>
          </a:xfrm>
        </p:spPr>
        <p:txBody>
          <a:bodyPr>
            <a:noAutofit/>
          </a:bodyPr>
          <a:lstStyle/>
          <a:p>
            <a:pPr algn="ctr"/>
            <a:r>
              <a:rPr lang="ru-RU" sz="5400" i="1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Анализ управленческой деятельности</a:t>
            </a:r>
            <a:endParaRPr lang="ru-RU" sz="5400" i="1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397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7881"/>
          </a:xfrm>
        </p:spPr>
        <p:txBody>
          <a:bodyPr/>
          <a:lstStyle/>
          <a:p>
            <a:pPr algn="ctr"/>
            <a:r>
              <a:rPr lang="ru-RU" b="1" dirty="0"/>
              <a:t>СВЕДЕНИЯ ОБ ОУ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37256"/>
            <a:ext cx="9517544" cy="5420743"/>
          </a:xfrm>
        </p:spPr>
        <p:txBody>
          <a:bodyPr>
            <a:normAutofit/>
          </a:bodyPr>
          <a:lstStyle/>
          <a:p>
            <a:r>
              <a:rPr lang="ru-RU" sz="2800" dirty="0"/>
              <a:t>Муниципальное бюджетное общеобразовательное учреждение </a:t>
            </a:r>
            <a:r>
              <a:rPr lang="ru-RU" sz="2800" dirty="0" err="1"/>
              <a:t>Реченская</a:t>
            </a:r>
            <a:r>
              <a:rPr lang="ru-RU" sz="2800" dirty="0"/>
              <a:t> основная общеобразовательная школа Алексеевского муниципального района Республики Татарстан (МБОУ </a:t>
            </a:r>
            <a:r>
              <a:rPr lang="ru-RU" sz="2800" dirty="0" err="1"/>
              <a:t>Реченская</a:t>
            </a:r>
            <a:r>
              <a:rPr lang="ru-RU" sz="2800" dirty="0"/>
              <a:t> ООШ) основана в 1986 году. </a:t>
            </a:r>
          </a:p>
          <a:p>
            <a:r>
              <a:rPr lang="ru-RU" sz="2800" dirty="0"/>
              <a:t>Адрес: 422932, Республика Татарстан, Алексеевский район, село Речное, улица Комсомольская, дом 4.</a:t>
            </a:r>
          </a:p>
          <a:p>
            <a:r>
              <a:rPr lang="ru-RU" sz="2800" dirty="0"/>
              <a:t>Телефон: +7(843)413-16-30.</a:t>
            </a:r>
          </a:p>
          <a:p>
            <a:r>
              <a:rPr lang="en-US" sz="2800" dirty="0"/>
              <a:t>E</a:t>
            </a:r>
            <a:r>
              <a:rPr lang="ru-RU" sz="2800" dirty="0"/>
              <a:t>-</a:t>
            </a:r>
            <a:r>
              <a:rPr lang="en-US" sz="2800" dirty="0"/>
              <a:t>mail</a:t>
            </a:r>
            <a:r>
              <a:rPr lang="ru-RU" sz="2800" dirty="0"/>
              <a:t>: </a:t>
            </a:r>
            <a:r>
              <a:rPr lang="en-US" sz="2800" u="sng" dirty="0" err="1">
                <a:hlinkClick r:id="rId2"/>
              </a:rPr>
              <a:t>Srech</a:t>
            </a:r>
            <a:r>
              <a:rPr lang="ru-RU" sz="2800" u="sng" dirty="0">
                <a:hlinkClick r:id="rId2"/>
              </a:rPr>
              <a:t>.</a:t>
            </a:r>
            <a:r>
              <a:rPr lang="en-US" sz="2800" u="sng" dirty="0" err="1">
                <a:hlinkClick r:id="rId2"/>
              </a:rPr>
              <a:t>Alx</a:t>
            </a:r>
            <a:r>
              <a:rPr lang="ru-RU" sz="2800" u="sng" dirty="0">
                <a:hlinkClick r:id="rId2"/>
              </a:rPr>
              <a:t>@</a:t>
            </a:r>
            <a:r>
              <a:rPr lang="en-US" sz="2800" u="sng" dirty="0" err="1">
                <a:hlinkClick r:id="rId2"/>
              </a:rPr>
              <a:t>tatar</a:t>
            </a:r>
            <a:r>
              <a:rPr lang="ru-RU" sz="2800" u="sng" dirty="0">
                <a:hlinkClick r:id="rId2"/>
              </a:rPr>
              <a:t>.</a:t>
            </a:r>
            <a:r>
              <a:rPr lang="en-US" sz="2800" u="sng" dirty="0" err="1">
                <a:hlinkClick r:id="rId2"/>
              </a:rPr>
              <a:t>ru</a:t>
            </a:r>
            <a:endParaRPr lang="ru-RU" sz="2800" dirty="0"/>
          </a:p>
          <a:p>
            <a:r>
              <a:rPr lang="ru-RU" sz="2800" dirty="0"/>
              <a:t>Руководитель: Сорокина Любовь Павловна.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57082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983349"/>
              </p:ext>
            </p:extLst>
          </p:nvPr>
        </p:nvGraphicFramePr>
        <p:xfrm>
          <a:off x="282079" y="245660"/>
          <a:ext cx="6678280" cy="464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57389880"/>
              </p:ext>
            </p:extLst>
          </p:nvPr>
        </p:nvGraphicFramePr>
        <p:xfrm>
          <a:off x="5672918" y="2374710"/>
          <a:ext cx="6296169" cy="4312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4263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363705" cy="659642"/>
          </a:xfrm>
        </p:spPr>
        <p:txBody>
          <a:bodyPr/>
          <a:lstStyle/>
          <a:p>
            <a:pPr algn="ctr"/>
            <a:r>
              <a:rPr lang="ru-RU" dirty="0" smtClean="0"/>
              <a:t>Уровень качества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8622716"/>
              </p:ext>
            </p:extLst>
          </p:nvPr>
        </p:nvGraphicFramePr>
        <p:xfrm>
          <a:off x="677862" y="1378424"/>
          <a:ext cx="10308585" cy="5090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9911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Слабая </a:t>
            </a:r>
            <a:r>
              <a:rPr lang="ru-RU" dirty="0" smtClean="0"/>
              <a:t>успеваемость </a:t>
            </a:r>
            <a:r>
              <a:rPr lang="ru-RU" dirty="0"/>
              <a:t>– острейшая проблема </a:t>
            </a:r>
            <a:r>
              <a:rPr lang="ru-RU" dirty="0" smtClean="0"/>
              <a:t>школы</a:t>
            </a:r>
            <a:r>
              <a:rPr lang="ru-RU" dirty="0"/>
              <a:t>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i="1" dirty="0">
                <a:solidFill>
                  <a:schemeClr val="accent1">
                    <a:lumMod val="50000"/>
                  </a:schemeClr>
                </a:solidFill>
              </a:rPr>
              <a:t>3 основные причины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</a:rPr>
              <a:t>слабой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</a:rPr>
              <a:t>успеваемости</a:t>
            </a:r>
            <a:r>
              <a:rPr lang="ru-RU" sz="2200" b="1" i="1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9326475" cy="43084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600" b="1" i="1" dirty="0"/>
              <a:t>1.Физиологические причины – </a:t>
            </a:r>
            <a:r>
              <a:rPr lang="ru-RU" sz="2600" dirty="0"/>
              <a:t>частые болезни, общая слабость здоровья, инфекционные болезни, болезни нервной системы, нарушение двигательной функции (таковых причин в нашей школе нет) </a:t>
            </a:r>
            <a:br>
              <a:rPr lang="ru-RU" sz="2600" dirty="0"/>
            </a:br>
            <a:r>
              <a:rPr lang="ru-RU" sz="2600" dirty="0"/>
              <a:t/>
            </a:r>
            <a:br>
              <a:rPr lang="ru-RU" sz="2600" dirty="0"/>
            </a:br>
            <a:r>
              <a:rPr lang="ru-RU" sz="2600" b="1" i="1" dirty="0"/>
              <a:t>2.Психологические причины – </a:t>
            </a:r>
            <a:r>
              <a:rPr lang="ru-RU" sz="2600" dirty="0"/>
              <a:t>особенности развития внимания, памяти, мышления, медленность понимания, недостаточный уровень развития речи, </a:t>
            </a:r>
            <a:r>
              <a:rPr lang="ru-RU" sz="2600" dirty="0" err="1"/>
              <a:t>несформированность</a:t>
            </a:r>
            <a:r>
              <a:rPr lang="ru-RU" sz="2600" dirty="0"/>
              <a:t> познавательных интересов, узость кругозора. </a:t>
            </a:r>
            <a:br>
              <a:rPr lang="ru-RU" sz="2600" dirty="0"/>
            </a:br>
            <a:r>
              <a:rPr lang="ru-RU" sz="2600" dirty="0"/>
              <a:t/>
            </a:r>
            <a:br>
              <a:rPr lang="ru-RU" sz="2600" dirty="0"/>
            </a:br>
            <a:r>
              <a:rPr lang="ru-RU" sz="2600" b="1" i="1" dirty="0"/>
              <a:t>3.Социальные причины – </a:t>
            </a:r>
            <a:r>
              <a:rPr lang="ru-RU" sz="2600" dirty="0"/>
              <a:t>неблагополучные условия жизни, недостойное поведение родителей, отсутствие домашнего режима, безнадзорность ребенка, материальное положение семьи.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9811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45661"/>
            <a:ext cx="8596668" cy="5795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b="1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accent1"/>
                </a:solidFill>
              </a:rPr>
              <a:t>Главная </a:t>
            </a:r>
            <a:r>
              <a:rPr lang="ru-RU" sz="3200" b="1" dirty="0">
                <a:solidFill>
                  <a:schemeClr val="accent1"/>
                </a:solidFill>
              </a:rPr>
              <a:t>причина </a:t>
            </a:r>
            <a:r>
              <a:rPr lang="ru-RU" sz="3200" b="1" dirty="0" smtClean="0">
                <a:solidFill>
                  <a:schemeClr val="accent1"/>
                </a:solidFill>
              </a:rPr>
              <a:t>слабой </a:t>
            </a:r>
            <a:r>
              <a:rPr lang="ru-RU" sz="3200" b="1" dirty="0" smtClean="0">
                <a:solidFill>
                  <a:schemeClr val="accent1"/>
                </a:solidFill>
              </a:rPr>
              <a:t>успеваемости </a:t>
            </a:r>
            <a:r>
              <a:rPr lang="ru-RU" sz="3200" b="1" dirty="0">
                <a:solidFill>
                  <a:schemeClr val="accent1"/>
                </a:solidFill>
              </a:rPr>
              <a:t>и отставания среди детей нашей школы </a:t>
            </a:r>
            <a:endParaRPr lang="ru-RU" sz="3200" b="1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ru-RU" sz="32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ru-RU" sz="3200" dirty="0" smtClean="0"/>
              <a:t>– </a:t>
            </a:r>
            <a:r>
              <a:rPr lang="ru-RU" sz="3200" dirty="0"/>
              <a:t>это педагогическая запущенность: отсутствие у ребенка наработанных </a:t>
            </a:r>
            <a:r>
              <a:rPr lang="ru-RU" sz="3200" dirty="0" err="1"/>
              <a:t>общеучебных</a:t>
            </a:r>
            <a:r>
              <a:rPr lang="ru-RU" sz="3200" dirty="0"/>
              <a:t> умений и навыков за предыдущие годы обучения: низкая техника чтения, техника письма, счета и т.д.</a:t>
            </a:r>
          </a:p>
        </p:txBody>
      </p:sp>
    </p:spTree>
    <p:extLst>
      <p:ext uri="{BB962C8B-B14F-4D97-AF65-F5344CB8AC3E}">
        <p14:creationId xmlns:p14="http://schemas.microsoft.com/office/powerpoint/2010/main" val="283454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45994"/>
          </a:xfrm>
        </p:spPr>
        <p:txBody>
          <a:bodyPr/>
          <a:lstStyle/>
          <a:p>
            <a:pPr algn="ctr"/>
            <a:r>
              <a:rPr lang="ru-RU" b="1" dirty="0"/>
              <a:t>Кого учить?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632" y="1369019"/>
            <a:ext cx="8596668" cy="508637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600" b="1" i="1" dirty="0" smtClean="0"/>
              <a:t>Особенности неуспевающих учащихся:</a:t>
            </a:r>
            <a:endParaRPr lang="ru-RU" sz="2600" i="1" dirty="0" smtClean="0"/>
          </a:p>
          <a:p>
            <a:r>
              <a:rPr lang="ru-RU" sz="2400" dirty="0" smtClean="0"/>
              <a:t>   низкий уровень знаний, как следствие этого низкий уровень интеллектуального развития</a:t>
            </a:r>
          </a:p>
          <a:p>
            <a:r>
              <a:rPr lang="ru-RU" sz="2400" dirty="0"/>
              <a:t>   отсутствие познавательного интереса</a:t>
            </a:r>
          </a:p>
          <a:p>
            <a:r>
              <a:rPr lang="ru-RU" sz="2400" dirty="0"/>
              <a:t>   не сформированы элементарные организационные навыки</a:t>
            </a:r>
          </a:p>
          <a:p>
            <a:r>
              <a:rPr lang="ru-RU" sz="2400" dirty="0"/>
              <a:t>  </a:t>
            </a:r>
            <a:r>
              <a:rPr lang="ru-RU" sz="2400" dirty="0" smtClean="0"/>
              <a:t> </a:t>
            </a:r>
            <a:r>
              <a:rPr lang="ru-RU" sz="2400" dirty="0"/>
              <a:t>учащиеся требуют индивидуального подхода с психологической и педагогической (в плане обучения) точки зрения</a:t>
            </a:r>
          </a:p>
          <a:p>
            <a:r>
              <a:rPr lang="ru-RU" sz="2400" dirty="0"/>
              <a:t>  нет опоры на родителей как союзников учителя – предметника и наоборот, учитель не поддерживает связь с родителями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отсутствие адекватной самооценки со стороны учащихся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6089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Чему учить?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3937" y="2174237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Прежде всего, необходимо выявить факторы, причины и условия, оказывающие отрицательное влияние на успеваемость школьников, определить методы и формы их устранения, определить действительный уровень его знаний, после чего “возвратить его” на ту ступень обучения, где он будет соответствовать требованиям программы. </a:t>
            </a:r>
          </a:p>
        </p:txBody>
      </p:sp>
    </p:spTree>
    <p:extLst>
      <p:ext uri="{BB962C8B-B14F-4D97-AF65-F5344CB8AC3E}">
        <p14:creationId xmlns:p14="http://schemas.microsoft.com/office/powerpoint/2010/main" val="1731296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Как учить?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093" y="1392072"/>
            <a:ext cx="9635319" cy="5104261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dirty="0"/>
              <a:t>Давать ученику достаточно времени на обдумывание и подготовку (исключить ситуацию неожиданного вопроса). </a:t>
            </a:r>
          </a:p>
          <a:p>
            <a:pPr algn="just">
              <a:defRPr/>
            </a:pPr>
            <a:r>
              <a:rPr lang="ru-RU" dirty="0"/>
              <a:t>Желательно, чтобы ответ был не в устной, а в письменной форме.</a:t>
            </a:r>
          </a:p>
          <a:p>
            <a:pPr algn="just">
              <a:defRPr/>
            </a:pPr>
            <a:r>
              <a:rPr lang="ru-RU" dirty="0"/>
              <a:t>Разбить разнообразный, сложный материал на отдельные информационные куски и давать их постепенно, по мере усвоения.</a:t>
            </a:r>
          </a:p>
          <a:p>
            <a:pPr algn="just">
              <a:defRPr/>
            </a:pPr>
            <a:r>
              <a:rPr lang="ru-RU" dirty="0"/>
              <a:t>Не заставлять таких учеников отвечать на вопросы по новому, только что усвоенному материалу.</a:t>
            </a:r>
          </a:p>
          <a:p>
            <a:pPr algn="just">
              <a:defRPr/>
            </a:pPr>
            <a:r>
              <a:rPr lang="ru-RU" dirty="0"/>
              <a:t>Путём правильной тактики опросов и поощрений (не только оценкой, но и замечаниями типа «отлично», «молодец», «умница» и т. д.) формировать у учеников уверенность в своих силах, в своих знаниях, в возможности учиться. </a:t>
            </a:r>
          </a:p>
          <a:p>
            <a:pPr algn="just">
              <a:defRPr/>
            </a:pPr>
            <a:r>
              <a:rPr lang="ru-RU" dirty="0"/>
              <a:t>Осторожно оценивать неудачи ученика.</a:t>
            </a:r>
          </a:p>
          <a:p>
            <a:pPr algn="just">
              <a:defRPr/>
            </a:pPr>
            <a:r>
              <a:rPr lang="ru-RU" dirty="0"/>
              <a:t>Во время подготовки учеником ответа дать время для проверки и исправления написанного.</a:t>
            </a:r>
          </a:p>
          <a:p>
            <a:pPr algn="just">
              <a:defRPr/>
            </a:pPr>
            <a:r>
              <a:rPr lang="ru-RU" dirty="0"/>
              <a:t>В минимальной степени отвлекать ученика, стараться не переключать его внимание, создавать спокойную, не нервозную обстановку.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191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05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>Цель:</a:t>
            </a:r>
            <a:r>
              <a:rPr lang="ru-RU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10185"/>
            <a:ext cx="8596668" cy="996287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endParaRPr lang="en-US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marL="0" indent="0" algn="ctr">
              <a:buNone/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Формирование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учебной мотивации у слабоуспевающих   учащихся </a:t>
            </a:r>
          </a:p>
        </p:txBody>
      </p:sp>
    </p:spTree>
    <p:extLst>
      <p:ext uri="{BB962C8B-B14F-4D97-AF65-F5344CB8AC3E}">
        <p14:creationId xmlns:p14="http://schemas.microsoft.com/office/powerpoint/2010/main" val="3320599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3812" y="1560088"/>
            <a:ext cx="9244588" cy="467693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Привести в соответствие с Кодификатором элементов содержания и требований к уровню подготовки обучающихся рабочие программы по предметам.</a:t>
            </a:r>
          </a:p>
          <a:p>
            <a:pPr marL="0" indent="0">
              <a:buNone/>
            </a:pP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Модернизировать методы и формы работы со слабоуспевающими во внеурочное время.</a:t>
            </a:r>
          </a:p>
          <a:p>
            <a:pPr marL="0" indent="0">
              <a:buNone/>
            </a:pP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Организовать обмен </a:t>
            </a:r>
            <a:r>
              <a:rPr lang="ru-RU" sz="2400" b="1" dirty="0">
                <a:solidFill>
                  <a:schemeClr val="tx1"/>
                </a:solidFill>
              </a:rPr>
              <a:t>информацией между учителем и родителями об итогах практических заданий, на определённом этапе обучения.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47252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2813" y="425450"/>
            <a:ext cx="7696200" cy="44132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smtClean="0">
                <a:solidFill>
                  <a:srgbClr val="002060"/>
                </a:solidFill>
                <a:latin typeface="Times New Roman" panose="02020603050405020304" pitchFamily="18" charset="0"/>
              </a:rPr>
              <a:t>Система работы со слабоуспевающими учащимися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16138" y="1060450"/>
            <a:ext cx="4900612" cy="334963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/>
              <a:t>Выявление слабоуспевающих учащихся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14550" y="1627188"/>
            <a:ext cx="4900613" cy="334962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/>
              <a:t>Изучение причин неуспеваемости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14550" y="2163763"/>
            <a:ext cx="4900613" cy="334962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/>
              <a:t>Направление работы с неуспевающими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643063" y="2786063"/>
            <a:ext cx="1270000" cy="915987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Учет социаль-</a:t>
            </a:r>
          </a:p>
          <a:p>
            <a:pPr algn="ctr" eaLnBrk="1" hangingPunct="1"/>
            <a:r>
              <a:rPr lang="ru-RU" sz="1400" b="1"/>
              <a:t>ных условий</a:t>
            </a:r>
            <a:endParaRPr lang="ru-RU" sz="1200" b="1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016250" y="2746375"/>
            <a:ext cx="1503363" cy="901700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Учет возрастных</a:t>
            </a:r>
          </a:p>
          <a:p>
            <a:pPr algn="ctr" eaLnBrk="1" hangingPunct="1"/>
            <a:r>
              <a:rPr lang="ru-RU" sz="1400" b="1"/>
              <a:t>особенностей</a:t>
            </a:r>
            <a:endParaRPr lang="ru-RU" sz="1200" b="1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613275" y="2730500"/>
            <a:ext cx="1373188" cy="919163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Учет состояния</a:t>
            </a:r>
          </a:p>
          <a:p>
            <a:pPr algn="ctr" eaLnBrk="1" hangingPunct="1"/>
            <a:r>
              <a:rPr lang="ru-RU" sz="1400" b="1"/>
              <a:t>здоровья</a:t>
            </a:r>
            <a:endParaRPr lang="ru-RU" sz="1200" b="1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072188" y="2786063"/>
            <a:ext cx="1460500" cy="901700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Учет сформиро-</a:t>
            </a:r>
          </a:p>
          <a:p>
            <a:pPr algn="ctr" eaLnBrk="1" hangingPunct="1"/>
            <a:r>
              <a:rPr lang="ru-RU" sz="1400" b="1"/>
              <a:t>ванности общих</a:t>
            </a:r>
          </a:p>
          <a:p>
            <a:pPr algn="ctr" eaLnBrk="1" hangingPunct="1"/>
            <a:r>
              <a:rPr lang="ru-RU" sz="1400" b="1"/>
              <a:t> и специальных</a:t>
            </a:r>
          </a:p>
          <a:p>
            <a:pPr algn="ctr" eaLnBrk="1" hangingPunct="1"/>
            <a:r>
              <a:rPr lang="ru-RU" sz="1400" b="1"/>
              <a:t>условий</a:t>
            </a:r>
            <a:endParaRPr lang="ru-RU" sz="1200" b="1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7643813" y="2751138"/>
            <a:ext cx="1500187" cy="963612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Учет сформиро-</a:t>
            </a:r>
          </a:p>
          <a:p>
            <a:pPr algn="ctr" eaLnBrk="1" hangingPunct="1"/>
            <a:r>
              <a:rPr lang="ru-RU" sz="1400" b="1"/>
              <a:t>ванности общих</a:t>
            </a:r>
          </a:p>
          <a:p>
            <a:pPr algn="ctr" eaLnBrk="1" hangingPunct="1"/>
            <a:r>
              <a:rPr lang="ru-RU" sz="1400" b="1"/>
              <a:t> и специальных</a:t>
            </a:r>
          </a:p>
          <a:p>
            <a:pPr algn="ctr" eaLnBrk="1" hangingPunct="1"/>
            <a:r>
              <a:rPr lang="ru-RU" sz="1400" b="1"/>
              <a:t>условий</a:t>
            </a:r>
            <a:endParaRPr lang="ru-RU" sz="1200" b="1"/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857375" y="4071938"/>
            <a:ext cx="5643563" cy="357187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600" b="1"/>
              <a:t>Формирование и развитие учебных навыков учащихся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1714500" y="4714875"/>
            <a:ext cx="1198563" cy="695325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Индивидуаль-</a:t>
            </a:r>
          </a:p>
          <a:p>
            <a:pPr algn="ctr" eaLnBrk="1" hangingPunct="1"/>
            <a:r>
              <a:rPr lang="ru-RU" sz="1400" b="1"/>
              <a:t>ная работа</a:t>
            </a:r>
            <a:endParaRPr lang="ru-RU" sz="1200" b="1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3022600" y="4741863"/>
            <a:ext cx="1503363" cy="684212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Дифференци-</a:t>
            </a:r>
          </a:p>
          <a:p>
            <a:pPr algn="ctr" eaLnBrk="1" hangingPunct="1"/>
            <a:r>
              <a:rPr lang="ru-RU" sz="1400" b="1"/>
              <a:t>рованная работа</a:t>
            </a:r>
            <a:endParaRPr lang="ru-RU" sz="1200" b="1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4619625" y="4725988"/>
            <a:ext cx="1373188" cy="696912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Дополнитель-</a:t>
            </a:r>
          </a:p>
          <a:p>
            <a:pPr algn="ctr" eaLnBrk="1" hangingPunct="1"/>
            <a:r>
              <a:rPr lang="ru-RU" sz="1400" b="1"/>
              <a:t>ные занятия</a:t>
            </a:r>
            <a:endParaRPr lang="ru-RU" sz="1200" b="1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6046788" y="4740275"/>
            <a:ext cx="1387475" cy="684213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Вовлечение в</a:t>
            </a:r>
          </a:p>
          <a:p>
            <a:pPr algn="ctr" eaLnBrk="1" hangingPunct="1"/>
            <a:r>
              <a:rPr lang="ru-RU" sz="1400" b="1"/>
              <a:t>секции,</a:t>
            </a:r>
          </a:p>
          <a:p>
            <a:pPr algn="ctr" eaLnBrk="1" hangingPunct="1"/>
            <a:r>
              <a:rPr lang="ru-RU" sz="1400" b="1"/>
              <a:t>факультативы</a:t>
            </a:r>
            <a:endParaRPr lang="ru-RU" sz="1200" b="1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7534275" y="4746625"/>
            <a:ext cx="1387475" cy="684213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/>
              <a:t>Работа с</a:t>
            </a:r>
          </a:p>
          <a:p>
            <a:pPr algn="ctr" eaLnBrk="1" hangingPunct="1"/>
            <a:r>
              <a:rPr lang="ru-RU" sz="1400" b="1"/>
              <a:t>родителями</a:t>
            </a:r>
            <a:endParaRPr lang="ru-RU" sz="1200" b="1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2187575" y="5835650"/>
            <a:ext cx="4900613" cy="334963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/>
              <a:t>Получение стандарта образования</a:t>
            </a:r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>
            <a:off x="4529138" y="14081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4551363" y="19669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>
            <a:off x="966788" y="365125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>
            <a:off x="2324100" y="3659188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3760788" y="36449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>
            <a:off x="5329238" y="3646488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>
            <a:off x="6765925" y="3659188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>
            <a:off x="8231188" y="3673475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>
            <a:off x="4587875" y="3863975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>
            <a:off x="973138" y="3860800"/>
            <a:ext cx="7270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Line 32"/>
          <p:cNvSpPr>
            <a:spLocks noChangeShapeType="1"/>
          </p:cNvSpPr>
          <p:nvPr/>
        </p:nvSpPr>
        <p:spPr bwMode="auto">
          <a:xfrm flipH="1">
            <a:off x="1016000" y="2525713"/>
            <a:ext cx="3482975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 flipH="1">
            <a:off x="2627313" y="2554288"/>
            <a:ext cx="1770062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flipH="1">
            <a:off x="3903663" y="2582863"/>
            <a:ext cx="582612" cy="117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>
            <a:off x="4586288" y="2582863"/>
            <a:ext cx="552450" cy="131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Line 36"/>
          <p:cNvSpPr>
            <a:spLocks noChangeShapeType="1"/>
          </p:cNvSpPr>
          <p:nvPr/>
        </p:nvSpPr>
        <p:spPr bwMode="auto">
          <a:xfrm>
            <a:off x="4586288" y="2541588"/>
            <a:ext cx="2046287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" name="Line 37"/>
          <p:cNvSpPr>
            <a:spLocks noChangeShapeType="1"/>
          </p:cNvSpPr>
          <p:nvPr/>
        </p:nvSpPr>
        <p:spPr bwMode="auto">
          <a:xfrm>
            <a:off x="4586288" y="2497138"/>
            <a:ext cx="365760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 flipH="1">
            <a:off x="1008063" y="4492625"/>
            <a:ext cx="3482975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 flipH="1">
            <a:off x="2619375" y="4521200"/>
            <a:ext cx="1770063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H="1">
            <a:off x="3895725" y="4549775"/>
            <a:ext cx="582613" cy="117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>
            <a:off x="4578350" y="4549775"/>
            <a:ext cx="552450" cy="131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" name="Line 42"/>
          <p:cNvSpPr>
            <a:spLocks noChangeShapeType="1"/>
          </p:cNvSpPr>
          <p:nvPr/>
        </p:nvSpPr>
        <p:spPr bwMode="auto">
          <a:xfrm>
            <a:off x="4578350" y="4508500"/>
            <a:ext cx="2046288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>
            <a:off x="4578350" y="4464050"/>
            <a:ext cx="365760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>
            <a:off x="957263" y="5457825"/>
            <a:ext cx="3470275" cy="319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>
            <a:off x="2409825" y="5443538"/>
            <a:ext cx="2089150" cy="274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" name="Line 46"/>
          <p:cNvSpPr>
            <a:spLocks noChangeShapeType="1"/>
          </p:cNvSpPr>
          <p:nvPr/>
        </p:nvSpPr>
        <p:spPr bwMode="auto">
          <a:xfrm>
            <a:off x="3860800" y="5457825"/>
            <a:ext cx="725488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" name="Line 47"/>
          <p:cNvSpPr>
            <a:spLocks noChangeShapeType="1"/>
          </p:cNvSpPr>
          <p:nvPr/>
        </p:nvSpPr>
        <p:spPr bwMode="auto">
          <a:xfrm flipH="1">
            <a:off x="4675188" y="5459413"/>
            <a:ext cx="81280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" name="Line 48"/>
          <p:cNvSpPr>
            <a:spLocks noChangeShapeType="1"/>
          </p:cNvSpPr>
          <p:nvPr/>
        </p:nvSpPr>
        <p:spPr bwMode="auto">
          <a:xfrm flipH="1">
            <a:off x="4760913" y="5443538"/>
            <a:ext cx="1960562" cy="246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" name="Line 49"/>
          <p:cNvSpPr>
            <a:spLocks noChangeShapeType="1"/>
          </p:cNvSpPr>
          <p:nvPr/>
        </p:nvSpPr>
        <p:spPr bwMode="auto">
          <a:xfrm flipH="1">
            <a:off x="4818063" y="5443538"/>
            <a:ext cx="3498850" cy="347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0" y="2786063"/>
            <a:ext cx="1584325" cy="1000125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 dirty="0"/>
              <a:t>Учет индивиду-</a:t>
            </a:r>
          </a:p>
          <a:p>
            <a:pPr algn="ctr" eaLnBrk="1" hangingPunct="1"/>
            <a:r>
              <a:rPr lang="ru-RU" sz="1400" b="1" dirty="0" err="1"/>
              <a:t>альных</a:t>
            </a:r>
            <a:r>
              <a:rPr lang="ru-RU" sz="1400" b="1" dirty="0"/>
              <a:t> </a:t>
            </a:r>
            <a:r>
              <a:rPr lang="ru-RU" sz="1400" b="1" dirty="0" err="1"/>
              <a:t>особен</a:t>
            </a:r>
            <a:r>
              <a:rPr lang="ru-RU" sz="1400" b="1" dirty="0"/>
              <a:t>-</a:t>
            </a:r>
          </a:p>
          <a:p>
            <a:pPr algn="ctr" eaLnBrk="1" hangingPunct="1"/>
            <a:r>
              <a:rPr lang="ru-RU" sz="1400" b="1" dirty="0" err="1"/>
              <a:t>ностей</a:t>
            </a:r>
            <a:r>
              <a:rPr lang="ru-RU" sz="1400" b="1" dirty="0"/>
              <a:t> личности</a:t>
            </a:r>
            <a:endParaRPr lang="ru-RU" sz="1200" b="1" dirty="0"/>
          </a:p>
        </p:txBody>
      </p:sp>
      <p:sp>
        <p:nvSpPr>
          <p:cNvPr id="49" name="Rectangle 15"/>
          <p:cNvSpPr>
            <a:spLocks noChangeArrowheads="1"/>
          </p:cNvSpPr>
          <p:nvPr/>
        </p:nvSpPr>
        <p:spPr bwMode="auto">
          <a:xfrm>
            <a:off x="247650" y="4741863"/>
            <a:ext cx="1370013" cy="695325"/>
          </a:xfrm>
          <a:prstGeom prst="rect">
            <a:avLst/>
          </a:prstGeom>
          <a:solidFill>
            <a:srgbClr val="D9F8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 dirty="0"/>
              <a:t>Коррекционная</a:t>
            </a:r>
          </a:p>
          <a:p>
            <a:pPr algn="ctr" eaLnBrk="1" hangingPunct="1"/>
            <a:r>
              <a:rPr lang="ru-RU" sz="1400" b="1" dirty="0"/>
              <a:t>работа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1673742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143375" y="2928938"/>
            <a:ext cx="1928813" cy="714375"/>
          </a:xfrm>
          <a:prstGeom prst="roundRect">
            <a:avLst>
              <a:gd name="adj" fmla="val 1311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Учебная мотивация</a:t>
            </a:r>
          </a:p>
        </p:txBody>
      </p:sp>
      <p:cxnSp>
        <p:nvCxnSpPr>
          <p:cNvPr id="5" name="Прямая со стрелкой 4"/>
          <p:cNvCxnSpPr>
            <a:stCxn id="4" idx="0"/>
          </p:cNvCxnSpPr>
          <p:nvPr/>
        </p:nvCxnSpPr>
        <p:spPr>
          <a:xfrm rot="16200000" flipV="1">
            <a:off x="4018756" y="1839120"/>
            <a:ext cx="2143125" cy="365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5054600" y="2017713"/>
            <a:ext cx="1357313" cy="4651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V="1">
            <a:off x="3857625" y="2071688"/>
            <a:ext cx="1285875" cy="5715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929063" y="0"/>
            <a:ext cx="2286000" cy="7858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Учебная деятельность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0"/>
            <a:ext cx="4214813" cy="3071813"/>
          </a:xfrm>
          <a:prstGeom prst="roundRect">
            <a:avLst>
              <a:gd name="adj" fmla="val 21111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Потребности ребенка: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Быть принятым, признанным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Принадлежать к общности, коллективу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Самостоятельно достигать успеха, признания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Самореализация своего «Я»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Видеть в учителе друга, союзника, помощника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29313" y="0"/>
            <a:ext cx="3214687" cy="26431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Система факторов обуславливающих поведение. Характеристика процесса, который поддерживает поведенческую активность на определенном уровне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8625" y="3786188"/>
            <a:ext cx="8072438" cy="14287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u="sng" dirty="0">
                <a:solidFill>
                  <a:schemeClr val="tx1"/>
                </a:solidFill>
              </a:rPr>
              <a:t>Условия сохранения учебной мотивации</a:t>
            </a:r>
            <a:r>
              <a:rPr lang="ru-RU" b="1" dirty="0">
                <a:solidFill>
                  <a:schemeClr val="tx1"/>
                </a:solidFill>
              </a:rPr>
              <a:t>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Достойный уровень самостоятельности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Успешность выполненных действий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Обеспечение положительной обратной связи ученик-учитель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Формирование нравственных качеств.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 rot="10800000" flipV="1">
            <a:off x="0" y="5429250"/>
            <a:ext cx="9144000" cy="14287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Создает комфортные условия для учебной деятельности.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Строит субъектные отношения ученик-ученик, ученик –учитель, активизирует обратную связь.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Повышает уровень самооценки.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tx1"/>
                </a:solidFill>
              </a:rPr>
              <a:t>Способствует самореализации своего «Я».</a:t>
            </a:r>
          </a:p>
        </p:txBody>
      </p:sp>
    </p:spTree>
    <p:extLst>
      <p:ext uri="{BB962C8B-B14F-4D97-AF65-F5344CB8AC3E}">
        <p14:creationId xmlns:p14="http://schemas.microsoft.com/office/powerpoint/2010/main" val="1241347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45910"/>
            <a:ext cx="9012576" cy="552734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Все наши дети очень разные: 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одни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яркие, талантливые, другие не очень. Но 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каждый </a:t>
            </a:r>
            <a:br>
              <a:rPr lang="ru-RU" sz="48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ребенок </a:t>
            </a:r>
            <a:br>
              <a:rPr lang="ru-RU" sz="48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должен </a:t>
            </a:r>
            <a:br>
              <a:rPr lang="ru-RU" sz="48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4800" b="1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самореализоваться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.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/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/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Желаем вам этого!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71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</TotalTime>
  <Words>558</Words>
  <Application>Microsoft Office PowerPoint</Application>
  <PresentationFormat>Широкоэкранный</PresentationFormat>
  <Paragraphs>101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Monotype Corsiva</vt:lpstr>
      <vt:lpstr>Times New Roman</vt:lpstr>
      <vt:lpstr>Trebuchet MS</vt:lpstr>
      <vt:lpstr>Wingdings 3</vt:lpstr>
      <vt:lpstr>Грань</vt:lpstr>
      <vt:lpstr>МБОУ Реченская ООШ</vt:lpstr>
      <vt:lpstr>СВЕДЕНИЯ ОБ ОУ</vt:lpstr>
      <vt:lpstr>Презентация PowerPoint</vt:lpstr>
      <vt:lpstr>Уровень качества </vt:lpstr>
      <vt:lpstr>Слабая успеваемость – острейшая проблема школы.  3 основные причины слабой успеваемости:</vt:lpstr>
      <vt:lpstr>Презентация PowerPoint</vt:lpstr>
      <vt:lpstr>Кого учить?</vt:lpstr>
      <vt:lpstr>Чему учить?</vt:lpstr>
      <vt:lpstr>Как учить?</vt:lpstr>
      <vt:lpstr>Цель:   </vt:lpstr>
      <vt:lpstr>ЗАДАЧИ: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nk</cp:lastModifiedBy>
  <cp:revision>19</cp:revision>
  <dcterms:created xsi:type="dcterms:W3CDTF">2017-08-17T14:15:21Z</dcterms:created>
  <dcterms:modified xsi:type="dcterms:W3CDTF">2017-08-18T04:17:08Z</dcterms:modified>
</cp:coreProperties>
</file>